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9" r:id="rId12"/>
    <p:sldId id="267" r:id="rId13"/>
  </p:sldIdLst>
  <p:sldSz cx="14630400" cy="8229600"/>
  <p:notesSz cx="8229600" cy="14630400"/>
  <p:embeddedFontLst>
    <p:embeddedFont>
      <p:font typeface="Heebo Bold" pitchFamily="2" charset="-79"/>
      <p:bold r:id="rId15"/>
    </p:embeddedFont>
    <p:embeddedFont>
      <p:font typeface="Heebo Light" pitchFamily="2" charset="-79"/>
      <p:regular r:id="rId16"/>
    </p:embeddedFont>
    <p:embeddedFont>
      <p:font typeface="Microsoft Sans Serif" panose="020B0604020202020204" pitchFamily="34" charset="0"/>
      <p:regular r:id="rId17"/>
    </p:embeddedFont>
    <p:embeddedFont>
      <p:font typeface="Montserrat" panose="000005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74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Quantum Computing: The Future of Computing</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computing represents a revolutionary shift in how we approach information processing and problem-solving. By harnessing the strange and powerful principles of quantum mechanics, quantum computers have the potential to unlock new frontiers in fields ranging from cryptography to drug discovery. This presentation will explore the fundamental concepts of quantum computing, its remarkable algorithms, and the transformative applications that are poised to reshape our world.</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3969780" cy="906526"/>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Siri Voore</a:t>
            </a:r>
          </a:p>
          <a:p>
            <a:pPr marL="0" indent="0" algn="l">
              <a:lnSpc>
                <a:spcPts val="3100"/>
              </a:lnSpc>
              <a:buNone/>
            </a:pPr>
            <a:endParaRPr lang="en-US" sz="2200" dirty="0"/>
          </a:p>
        </p:txBody>
      </p:sp>
      <p:sp>
        <p:nvSpPr>
          <p:cNvPr id="8" name="TextBox 7">
            <a:extLst>
              <a:ext uri="{FF2B5EF4-FFF2-40B4-BE49-F238E27FC236}">
                <a16:creationId xmlns:a16="http://schemas.microsoft.com/office/drawing/2014/main" id="{6A4A2047-900F-E4DB-9914-C7407986EF98}"/>
              </a:ext>
            </a:extLst>
          </p:cNvPr>
          <p:cNvSpPr txBox="1"/>
          <p:nvPr/>
        </p:nvSpPr>
        <p:spPr>
          <a:xfrm>
            <a:off x="6756440" y="6591326"/>
            <a:ext cx="2887038" cy="923330"/>
          </a:xfrm>
          <a:prstGeom prst="rect">
            <a:avLst/>
          </a:prstGeom>
          <a:noFill/>
        </p:spPr>
        <p:txBody>
          <a:bodyPr wrap="square" rtlCol="0">
            <a:spAutoFit/>
          </a:bodyPr>
          <a:lstStyle/>
          <a:p>
            <a: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t>22071A6764</a:t>
            </a:r>
            <a:b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1800" b="1" dirty="0">
                <a:solidFill>
                  <a:srgbClr val="F2F0F4"/>
                </a:solidFill>
                <a:latin typeface="Microsoft Sans Serif" panose="020B0604020202020204" pitchFamily="34" charset="0"/>
                <a:ea typeface="Microsoft Sans Serif" panose="020B0604020202020204" pitchFamily="34" charset="0"/>
                <a:cs typeface="Microsoft Sans Serif" panose="020B0604020202020204" pitchFamily="34" charset="0"/>
              </a:rPr>
              <a:t>CSE – DS – A</a:t>
            </a:r>
          </a:p>
          <a:p>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88626"/>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The Future of Quantum Computing</a:t>
            </a:r>
            <a:endParaRPr lang="en-US" sz="6150" dirty="0"/>
          </a:p>
        </p:txBody>
      </p:sp>
      <p:sp>
        <p:nvSpPr>
          <p:cNvPr id="4" name="Text 1"/>
          <p:cNvSpPr/>
          <p:nvPr/>
        </p:nvSpPr>
        <p:spPr>
          <a:xfrm>
            <a:off x="793790" y="466344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computing represents a profound transformation in the world of information technology, promising to unlock unprecedented computational power and redefine the boundaries of what's possible. As we stand on the cusp of a quantum revolution, the future of this transformative technology holds the key to solving some of humanity's most complex challenges, from cryptography and drug discovery to climate modeling and beyond.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5284" y="1164788"/>
            <a:ext cx="7946231" cy="1069419"/>
          </a:xfrm>
          <a:prstGeom prst="rect">
            <a:avLst/>
          </a:prstGeom>
          <a:noFill/>
          <a:ln/>
        </p:spPr>
        <p:txBody>
          <a:bodyPr wrap="squar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Conclusion: Quantum Computing's Transformative Promise</a:t>
            </a:r>
            <a:endParaRPr lang="en-US" sz="3350" dirty="0"/>
          </a:p>
        </p:txBody>
      </p:sp>
      <p:sp>
        <p:nvSpPr>
          <p:cNvPr id="4" name="Shape 1"/>
          <p:cNvSpPr/>
          <p:nvPr/>
        </p:nvSpPr>
        <p:spPr>
          <a:xfrm>
            <a:off x="6085284" y="2683192"/>
            <a:ext cx="384929" cy="384929"/>
          </a:xfrm>
          <a:prstGeom prst="roundRect">
            <a:avLst>
              <a:gd name="adj" fmla="val 18671"/>
            </a:avLst>
          </a:prstGeom>
          <a:solidFill>
            <a:srgbClr val="31136C"/>
          </a:solidFill>
          <a:ln w="7620">
            <a:solidFill>
              <a:srgbClr val="4A2C85"/>
            </a:solidFill>
            <a:prstDash val="solid"/>
          </a:ln>
        </p:spPr>
      </p:sp>
      <p:sp>
        <p:nvSpPr>
          <p:cNvPr id="5" name="Text 2"/>
          <p:cNvSpPr/>
          <p:nvPr/>
        </p:nvSpPr>
        <p:spPr>
          <a:xfrm>
            <a:off x="6231374" y="2747248"/>
            <a:ext cx="92631"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1</a:t>
            </a:r>
            <a:endParaRPr lang="en-US" sz="2000" dirty="0"/>
          </a:p>
        </p:txBody>
      </p:sp>
      <p:sp>
        <p:nvSpPr>
          <p:cNvPr id="6" name="Text 3"/>
          <p:cNvSpPr/>
          <p:nvPr/>
        </p:nvSpPr>
        <p:spPr>
          <a:xfrm>
            <a:off x="6641306" y="2683192"/>
            <a:ext cx="2327196"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Quantum Supremacy</a:t>
            </a:r>
            <a:endParaRPr lang="en-US" sz="1650" dirty="0"/>
          </a:p>
        </p:txBody>
      </p:sp>
      <p:sp>
        <p:nvSpPr>
          <p:cNvPr id="7" name="Text 4"/>
          <p:cNvSpPr/>
          <p:nvPr/>
        </p:nvSpPr>
        <p:spPr>
          <a:xfrm>
            <a:off x="6641306" y="3053120"/>
            <a:ext cx="3331607" cy="1642348"/>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Achieving quantum supremacy, the point where quantum computers outperform classical computers on specific tasks, is a significant milestone that has already been reached by leading tech giants and research institutions.</a:t>
            </a:r>
            <a:endParaRPr lang="en-US" sz="1300" dirty="0"/>
          </a:p>
        </p:txBody>
      </p:sp>
      <p:sp>
        <p:nvSpPr>
          <p:cNvPr id="8" name="Shape 5"/>
          <p:cNvSpPr/>
          <p:nvPr/>
        </p:nvSpPr>
        <p:spPr>
          <a:xfrm>
            <a:off x="10144006" y="2683192"/>
            <a:ext cx="384929" cy="384929"/>
          </a:xfrm>
          <a:prstGeom prst="roundRect">
            <a:avLst>
              <a:gd name="adj" fmla="val 18671"/>
            </a:avLst>
          </a:prstGeom>
          <a:solidFill>
            <a:srgbClr val="31136C"/>
          </a:solidFill>
          <a:ln w="7620">
            <a:solidFill>
              <a:srgbClr val="4A2C85"/>
            </a:solidFill>
            <a:prstDash val="solid"/>
          </a:ln>
        </p:spPr>
      </p:sp>
      <p:sp>
        <p:nvSpPr>
          <p:cNvPr id="9" name="Text 6"/>
          <p:cNvSpPr/>
          <p:nvPr/>
        </p:nvSpPr>
        <p:spPr>
          <a:xfrm>
            <a:off x="10263545" y="2747248"/>
            <a:ext cx="145852"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2</a:t>
            </a:r>
            <a:endParaRPr lang="en-US" sz="2000" dirty="0"/>
          </a:p>
        </p:txBody>
      </p:sp>
      <p:sp>
        <p:nvSpPr>
          <p:cNvPr id="10" name="Text 7"/>
          <p:cNvSpPr/>
          <p:nvPr/>
        </p:nvSpPr>
        <p:spPr>
          <a:xfrm>
            <a:off x="10700028" y="2683192"/>
            <a:ext cx="3270528"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Advancing Scientific Discovery</a:t>
            </a:r>
            <a:endParaRPr lang="en-US" sz="1650" dirty="0"/>
          </a:p>
        </p:txBody>
      </p:sp>
      <p:sp>
        <p:nvSpPr>
          <p:cNvPr id="11" name="Text 8"/>
          <p:cNvSpPr/>
          <p:nvPr/>
        </p:nvSpPr>
        <p:spPr>
          <a:xfrm>
            <a:off x="10700028" y="3053120"/>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Quantum computing's ability to simulate complex quantum systems will accelerate scientific breakthroughs, leading to advancements in fields like materials science, chemistry, and climate modeling.</a:t>
            </a:r>
            <a:endParaRPr lang="en-US" sz="1300" dirty="0"/>
          </a:p>
        </p:txBody>
      </p:sp>
      <p:sp>
        <p:nvSpPr>
          <p:cNvPr id="12" name="Shape 9"/>
          <p:cNvSpPr/>
          <p:nvPr/>
        </p:nvSpPr>
        <p:spPr>
          <a:xfrm>
            <a:off x="6085284" y="5058966"/>
            <a:ext cx="384929" cy="384929"/>
          </a:xfrm>
          <a:prstGeom prst="roundRect">
            <a:avLst>
              <a:gd name="adj" fmla="val 18671"/>
            </a:avLst>
          </a:prstGeom>
          <a:solidFill>
            <a:srgbClr val="31136C"/>
          </a:solidFill>
          <a:ln w="7620">
            <a:solidFill>
              <a:srgbClr val="4A2C85"/>
            </a:solidFill>
            <a:prstDash val="solid"/>
          </a:ln>
        </p:spPr>
      </p:sp>
      <p:sp>
        <p:nvSpPr>
          <p:cNvPr id="13" name="Text 10"/>
          <p:cNvSpPr/>
          <p:nvPr/>
        </p:nvSpPr>
        <p:spPr>
          <a:xfrm>
            <a:off x="6205299" y="5123021"/>
            <a:ext cx="144780"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3</a:t>
            </a:r>
            <a:endParaRPr lang="en-US" sz="2000" dirty="0"/>
          </a:p>
        </p:txBody>
      </p:sp>
      <p:sp>
        <p:nvSpPr>
          <p:cNvPr id="14" name="Text 11"/>
          <p:cNvSpPr/>
          <p:nvPr/>
        </p:nvSpPr>
        <p:spPr>
          <a:xfrm>
            <a:off x="6641306" y="5058966"/>
            <a:ext cx="2788087" cy="267295"/>
          </a:xfrm>
          <a:prstGeom prst="rect">
            <a:avLst/>
          </a:prstGeom>
          <a:noFill/>
          <a:ln/>
        </p:spPr>
        <p:txBody>
          <a:bodyPr wrap="non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Revolutionizing Industries</a:t>
            </a:r>
            <a:endParaRPr lang="en-US" sz="1650" dirty="0"/>
          </a:p>
        </p:txBody>
      </p:sp>
      <p:sp>
        <p:nvSpPr>
          <p:cNvPr id="15" name="Text 12"/>
          <p:cNvSpPr/>
          <p:nvPr/>
        </p:nvSpPr>
        <p:spPr>
          <a:xfrm>
            <a:off x="6641306" y="5428893"/>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The disruptive potential of quantum computing will transform industries ranging from finance and logistics to cryptography and cybersecurity, unlocking unprecedented efficiencies and competitive advantages.</a:t>
            </a:r>
            <a:endParaRPr lang="en-US" sz="1300" dirty="0"/>
          </a:p>
        </p:txBody>
      </p:sp>
      <p:sp>
        <p:nvSpPr>
          <p:cNvPr id="16" name="Shape 13"/>
          <p:cNvSpPr/>
          <p:nvPr/>
        </p:nvSpPr>
        <p:spPr>
          <a:xfrm>
            <a:off x="10144006" y="5058966"/>
            <a:ext cx="384929" cy="384929"/>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10251638" y="5123021"/>
            <a:ext cx="169664" cy="256699"/>
          </a:xfrm>
          <a:prstGeom prst="rect">
            <a:avLst/>
          </a:prstGeom>
          <a:noFill/>
          <a:ln/>
        </p:spPr>
        <p:txBody>
          <a:bodyPr wrap="none" lIns="0" tIns="0" rIns="0" bIns="0" rtlCol="0" anchor="t"/>
          <a:lstStyle/>
          <a:p>
            <a:pPr marL="0" indent="0" algn="ctr">
              <a:lnSpc>
                <a:spcPts val="2000"/>
              </a:lnSpc>
              <a:buNone/>
            </a:pPr>
            <a:r>
              <a:rPr lang="en-US" sz="2000" dirty="0">
                <a:solidFill>
                  <a:srgbClr val="DCD7E5"/>
                </a:solidFill>
                <a:latin typeface="Montserrat" pitchFamily="34" charset="0"/>
                <a:ea typeface="Montserrat" pitchFamily="34" charset="-122"/>
                <a:cs typeface="Montserrat" pitchFamily="34" charset="-120"/>
              </a:rPr>
              <a:t>4</a:t>
            </a:r>
            <a:endParaRPr lang="en-US" sz="2000" dirty="0"/>
          </a:p>
        </p:txBody>
      </p:sp>
      <p:sp>
        <p:nvSpPr>
          <p:cNvPr id="18" name="Text 15"/>
          <p:cNvSpPr/>
          <p:nvPr/>
        </p:nvSpPr>
        <p:spPr>
          <a:xfrm>
            <a:off x="10700028" y="5058966"/>
            <a:ext cx="3331607" cy="534591"/>
          </a:xfrm>
          <a:prstGeom prst="rect">
            <a:avLst/>
          </a:prstGeom>
          <a:noFill/>
          <a:ln/>
        </p:spPr>
        <p:txBody>
          <a:bodyPr wrap="square" lIns="0" tIns="0" rIns="0" bIns="0" rtlCol="0" anchor="t"/>
          <a:lstStyle/>
          <a:p>
            <a:pPr marL="0" indent="0">
              <a:lnSpc>
                <a:spcPts val="2100"/>
              </a:lnSpc>
              <a:buNone/>
            </a:pPr>
            <a:r>
              <a:rPr lang="en-US" sz="1650" dirty="0">
                <a:solidFill>
                  <a:srgbClr val="DCD7E5"/>
                </a:solidFill>
                <a:latin typeface="Montserrat" pitchFamily="34" charset="0"/>
                <a:ea typeface="Montserrat" pitchFamily="34" charset="-122"/>
                <a:cs typeface="Montserrat" pitchFamily="34" charset="-120"/>
              </a:rPr>
              <a:t>Quantum Internet and Quantum Sensing</a:t>
            </a:r>
            <a:endParaRPr lang="en-US" sz="1650" dirty="0"/>
          </a:p>
        </p:txBody>
      </p:sp>
      <p:sp>
        <p:nvSpPr>
          <p:cNvPr id="19" name="Text 16"/>
          <p:cNvSpPr/>
          <p:nvPr/>
        </p:nvSpPr>
        <p:spPr>
          <a:xfrm>
            <a:off x="10700028" y="5696188"/>
            <a:ext cx="3331607" cy="1368623"/>
          </a:xfrm>
          <a:prstGeom prst="rect">
            <a:avLst/>
          </a:prstGeom>
          <a:noFill/>
          <a:ln/>
        </p:spPr>
        <p:txBody>
          <a:bodyPr wrap="square" lIns="0" tIns="0" rIns="0" bIns="0" rtlCol="0" anchor="t"/>
          <a:lstStyle/>
          <a:p>
            <a:pPr marL="0" indent="0">
              <a:lnSpc>
                <a:spcPts val="2150"/>
              </a:lnSpc>
              <a:buNone/>
            </a:pPr>
            <a:r>
              <a:rPr lang="en-US" sz="1300" dirty="0">
                <a:solidFill>
                  <a:srgbClr val="DCD7E5"/>
                </a:solidFill>
                <a:latin typeface="Heebo Light" pitchFamily="34" charset="0"/>
                <a:ea typeface="Heebo Light" pitchFamily="34" charset="-122"/>
                <a:cs typeface="Heebo Light" pitchFamily="34" charset="-120"/>
              </a:rPr>
              <a:t>The development of quantum internet and quantum sensing technologies will further expand the applications of quantum computing, enabling secure communication and precise measurement capabilities.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4139386" y="4637841"/>
            <a:ext cx="5670590" cy="708779"/>
          </a:xfrm>
          <a:prstGeom prst="rect">
            <a:avLst/>
          </a:prstGeom>
          <a:noFill/>
          <a:ln/>
        </p:spPr>
        <p:txBody>
          <a:bodyPr wrap="none" lIns="0" tIns="0" rIns="0" bIns="0" rtlCol="0" anchor="t"/>
          <a:lstStyle/>
          <a:p>
            <a:pPr marL="0" indent="0">
              <a:lnSpc>
                <a:spcPts val="5550"/>
              </a:lnSpc>
              <a:buNone/>
            </a:pPr>
            <a:r>
              <a:rPr lang="en-US" sz="8800" dirty="0">
                <a:solidFill>
                  <a:srgbClr val="F2F0F4"/>
                </a:solidFill>
                <a:latin typeface="Montserrat" pitchFamily="34" charset="0"/>
                <a:ea typeface="Montserrat" pitchFamily="34" charset="-122"/>
                <a:cs typeface="Montserrat" pitchFamily="34" charset="-120"/>
              </a:rPr>
              <a:t>Thank You</a:t>
            </a:r>
            <a:endParaRPr lang="en-US" sz="8800" dirty="0"/>
          </a:p>
        </p:txBody>
      </p:sp>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2"/>
          <p:cNvSpPr/>
          <p:nvPr/>
        </p:nvSpPr>
        <p:spPr>
          <a:xfrm>
            <a:off x="793790" y="5973128"/>
            <a:ext cx="3005495"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Text 3"/>
          <p:cNvSpPr/>
          <p:nvPr/>
        </p:nvSpPr>
        <p:spPr>
          <a:xfrm>
            <a:off x="4139446"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4"/>
          <p:cNvSpPr/>
          <p:nvPr/>
        </p:nvSpPr>
        <p:spPr>
          <a:xfrm>
            <a:off x="4139446" y="5973128"/>
            <a:ext cx="3005614"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 5"/>
          <p:cNvSpPr/>
          <p:nvPr/>
        </p:nvSpPr>
        <p:spPr>
          <a:xfrm>
            <a:off x="7485221"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6"/>
          <p:cNvSpPr/>
          <p:nvPr/>
        </p:nvSpPr>
        <p:spPr>
          <a:xfrm>
            <a:off x="7485221" y="5973128"/>
            <a:ext cx="3005614"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4" name="Text 7"/>
          <p:cNvSpPr/>
          <p:nvPr/>
        </p:nvSpPr>
        <p:spPr>
          <a:xfrm>
            <a:off x="10830997" y="548270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8"/>
          <p:cNvSpPr/>
          <p:nvPr/>
        </p:nvSpPr>
        <p:spPr>
          <a:xfrm>
            <a:off x="10830997" y="5973128"/>
            <a:ext cx="3005614" cy="725805"/>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322" y="602813"/>
            <a:ext cx="7732157" cy="1260872"/>
          </a:xfrm>
          <a:prstGeom prst="rect">
            <a:avLst/>
          </a:prstGeom>
          <a:noFill/>
          <a:ln/>
        </p:spPr>
        <p:txBody>
          <a:bodyPr wrap="squar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Introduction to Quantum Computing</a:t>
            </a:r>
            <a:endParaRPr lang="en-US" sz="3950" dirty="0"/>
          </a:p>
        </p:txBody>
      </p:sp>
      <p:sp>
        <p:nvSpPr>
          <p:cNvPr id="4" name="Shape 1"/>
          <p:cNvSpPr/>
          <p:nvPr/>
        </p:nvSpPr>
        <p:spPr>
          <a:xfrm>
            <a:off x="6192322" y="2166223"/>
            <a:ext cx="3765232" cy="3436025"/>
          </a:xfrm>
          <a:prstGeom prst="roundRect">
            <a:avLst>
              <a:gd name="adj" fmla="val 2466"/>
            </a:avLst>
          </a:prstGeom>
          <a:solidFill>
            <a:srgbClr val="31136C"/>
          </a:solidFill>
          <a:ln w="7620">
            <a:solidFill>
              <a:srgbClr val="4A2C85"/>
            </a:solidFill>
            <a:prstDash val="solid"/>
          </a:ln>
        </p:spPr>
      </p:sp>
      <p:sp>
        <p:nvSpPr>
          <p:cNvPr id="5" name="Text 2"/>
          <p:cNvSpPr/>
          <p:nvPr/>
        </p:nvSpPr>
        <p:spPr>
          <a:xfrm>
            <a:off x="6401633" y="2375535"/>
            <a:ext cx="3040142"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Qubit: The Quantum Bit</a:t>
            </a:r>
            <a:endParaRPr lang="en-US" sz="1950" dirty="0"/>
          </a:p>
        </p:txBody>
      </p:sp>
      <p:sp>
        <p:nvSpPr>
          <p:cNvPr id="6" name="Text 3"/>
          <p:cNvSpPr/>
          <p:nvPr/>
        </p:nvSpPr>
        <p:spPr>
          <a:xfrm>
            <a:off x="6401633" y="2811661"/>
            <a:ext cx="3346609" cy="1935956"/>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Unlike classical bits that can only exist in states of 0 or 1, qubits can exist in a superposition of these states, allowing them to represent and process information in entirely new ways.</a:t>
            </a:r>
            <a:endParaRPr lang="en-US" sz="1550" dirty="0"/>
          </a:p>
        </p:txBody>
      </p:sp>
      <p:sp>
        <p:nvSpPr>
          <p:cNvPr id="7" name="Shape 4"/>
          <p:cNvSpPr/>
          <p:nvPr/>
        </p:nvSpPr>
        <p:spPr>
          <a:xfrm>
            <a:off x="10159246" y="2166223"/>
            <a:ext cx="3765232" cy="3436025"/>
          </a:xfrm>
          <a:prstGeom prst="roundRect">
            <a:avLst>
              <a:gd name="adj" fmla="val 2466"/>
            </a:avLst>
          </a:prstGeom>
          <a:solidFill>
            <a:srgbClr val="31136C"/>
          </a:solidFill>
          <a:ln w="7620">
            <a:solidFill>
              <a:srgbClr val="4A2C85"/>
            </a:solidFill>
            <a:prstDash val="solid"/>
          </a:ln>
        </p:spPr>
      </p:sp>
      <p:sp>
        <p:nvSpPr>
          <p:cNvPr id="8" name="Text 5"/>
          <p:cNvSpPr/>
          <p:nvPr/>
        </p:nvSpPr>
        <p:spPr>
          <a:xfrm>
            <a:off x="10368558" y="2375535"/>
            <a:ext cx="2660213"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Quantum Mechanics</a:t>
            </a:r>
            <a:endParaRPr lang="en-US" sz="1950" dirty="0"/>
          </a:p>
        </p:txBody>
      </p:sp>
      <p:sp>
        <p:nvSpPr>
          <p:cNvPr id="9" name="Text 6"/>
          <p:cNvSpPr/>
          <p:nvPr/>
        </p:nvSpPr>
        <p:spPr>
          <a:xfrm>
            <a:off x="10368558" y="2811661"/>
            <a:ext cx="3346609" cy="2581275"/>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Quantum computing is based on the principles of quantum mechanics, which describe the behavior of particles at the smallest scales of the universe. These principles, such as superposition and entanglement, are the key to the computational power of quantum systems.</a:t>
            </a:r>
            <a:endParaRPr lang="en-US" sz="1550" dirty="0"/>
          </a:p>
        </p:txBody>
      </p:sp>
      <p:sp>
        <p:nvSpPr>
          <p:cNvPr id="10" name="Shape 7"/>
          <p:cNvSpPr/>
          <p:nvPr/>
        </p:nvSpPr>
        <p:spPr>
          <a:xfrm>
            <a:off x="6192322" y="5803940"/>
            <a:ext cx="7732157" cy="1822728"/>
          </a:xfrm>
          <a:prstGeom prst="roundRect">
            <a:avLst>
              <a:gd name="adj" fmla="val 4648"/>
            </a:avLst>
          </a:prstGeom>
          <a:solidFill>
            <a:srgbClr val="31136C"/>
          </a:solidFill>
          <a:ln w="7620">
            <a:solidFill>
              <a:srgbClr val="4A2C85"/>
            </a:solidFill>
            <a:prstDash val="solid"/>
          </a:ln>
        </p:spPr>
      </p:sp>
      <p:sp>
        <p:nvSpPr>
          <p:cNvPr id="11" name="Text 8"/>
          <p:cNvSpPr/>
          <p:nvPr/>
        </p:nvSpPr>
        <p:spPr>
          <a:xfrm>
            <a:off x="6401633" y="6013252"/>
            <a:ext cx="2714506" cy="315158"/>
          </a:xfrm>
          <a:prstGeom prst="rect">
            <a:avLst/>
          </a:prstGeom>
          <a:noFill/>
          <a:ln/>
        </p:spPr>
        <p:txBody>
          <a:bodyPr wrap="none" lIns="0" tIns="0" rIns="0" bIns="0" rtlCol="0" anchor="t"/>
          <a:lstStyle/>
          <a:p>
            <a:pPr marL="0" indent="0">
              <a:lnSpc>
                <a:spcPts val="2450"/>
              </a:lnSpc>
              <a:buNone/>
            </a:pPr>
            <a:r>
              <a:rPr lang="en-US" sz="1950" dirty="0">
                <a:solidFill>
                  <a:srgbClr val="DCD7E5"/>
                </a:solidFill>
                <a:latin typeface="Montserrat" pitchFamily="34" charset="0"/>
                <a:ea typeface="Montserrat" pitchFamily="34" charset="-122"/>
                <a:cs typeface="Montserrat" pitchFamily="34" charset="-120"/>
              </a:rPr>
              <a:t>Quantum Algorithms</a:t>
            </a:r>
            <a:endParaRPr lang="en-US" sz="1950" dirty="0"/>
          </a:p>
        </p:txBody>
      </p:sp>
      <p:sp>
        <p:nvSpPr>
          <p:cNvPr id="12" name="Text 9"/>
          <p:cNvSpPr/>
          <p:nvPr/>
        </p:nvSpPr>
        <p:spPr>
          <a:xfrm>
            <a:off x="6401633" y="6449378"/>
            <a:ext cx="7313533" cy="967978"/>
          </a:xfrm>
          <a:prstGeom prst="rect">
            <a:avLst/>
          </a:prstGeom>
          <a:noFill/>
          <a:ln/>
        </p:spPr>
        <p:txBody>
          <a:bodyPr wrap="square" lIns="0" tIns="0" rIns="0" bIns="0" rtlCol="0" anchor="t"/>
          <a:lstStyle/>
          <a:p>
            <a:pPr marL="0" indent="0">
              <a:lnSpc>
                <a:spcPts val="2500"/>
              </a:lnSpc>
              <a:buNone/>
            </a:pPr>
            <a:r>
              <a:rPr lang="en-US" sz="1550" dirty="0">
                <a:solidFill>
                  <a:srgbClr val="DCD7E5"/>
                </a:solidFill>
                <a:latin typeface="Heebo Light" pitchFamily="34" charset="0"/>
                <a:ea typeface="Heebo Light" pitchFamily="34" charset="-122"/>
                <a:cs typeface="Heebo Light" pitchFamily="34" charset="-120"/>
              </a:rPr>
              <a:t>Quantum algorithms are designed to take advantage of the unique properties of quantum mechanics, allowing them to solve certain problems exponentially faster than classical algorithms.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1080432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The Principles of Quantum Mechanics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Superposition</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In the quantum world, particles can exist in a superposition of multiple states simultaneously, rather than being limited to a single, definitive state as in classical physics.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Entanglement</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Quantum particles can become entangled, where the state of one particle is inextricably linked to the state of another, regardless of the distance between them.</a:t>
            </a:r>
            <a:endParaRPr lang="en-US" sz="1750" dirty="0"/>
          </a:p>
        </p:txBody>
      </p:sp>
      <p:sp>
        <p:nvSpPr>
          <p:cNvPr id="7" name="Text 5"/>
          <p:cNvSpPr/>
          <p:nvPr/>
        </p:nvSpPr>
        <p:spPr>
          <a:xfrm>
            <a:off x="9872067" y="3452813"/>
            <a:ext cx="3001208"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Uncertainty Principle</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Heisenberg Uncertainty Principle states that the more precisely the position of a particle is determined, the less precisely its momentum can be known, and vice versa.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775" y="588883"/>
            <a:ext cx="7796451" cy="1203008"/>
          </a:xfrm>
          <a:prstGeom prst="rect">
            <a:avLst/>
          </a:prstGeom>
          <a:noFill/>
          <a:ln/>
        </p:spPr>
        <p:txBody>
          <a:bodyPr wrap="squar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Quantum Algorithms and Their Advantages</a:t>
            </a:r>
            <a:endParaRPr lang="en-US" sz="3750" dirty="0"/>
          </a:p>
        </p:txBody>
      </p:sp>
      <p:sp>
        <p:nvSpPr>
          <p:cNvPr id="4" name="Shape 1"/>
          <p:cNvSpPr/>
          <p:nvPr/>
        </p:nvSpPr>
        <p:spPr>
          <a:xfrm>
            <a:off x="951071" y="2080617"/>
            <a:ext cx="22860" cy="5560100"/>
          </a:xfrm>
          <a:prstGeom prst="roundRect">
            <a:avLst>
              <a:gd name="adj" fmla="val 353700"/>
            </a:avLst>
          </a:prstGeom>
          <a:solidFill>
            <a:srgbClr val="4A2C85"/>
          </a:solidFill>
          <a:ln/>
        </p:spPr>
      </p:sp>
      <p:sp>
        <p:nvSpPr>
          <p:cNvPr id="5" name="Shape 2"/>
          <p:cNvSpPr/>
          <p:nvPr/>
        </p:nvSpPr>
        <p:spPr>
          <a:xfrm>
            <a:off x="1156216" y="2502337"/>
            <a:ext cx="673775" cy="22860"/>
          </a:xfrm>
          <a:prstGeom prst="roundRect">
            <a:avLst>
              <a:gd name="adj" fmla="val 353700"/>
            </a:avLst>
          </a:prstGeom>
          <a:solidFill>
            <a:srgbClr val="4A2C85"/>
          </a:solidFill>
          <a:ln/>
        </p:spPr>
      </p:sp>
      <p:sp>
        <p:nvSpPr>
          <p:cNvPr id="6" name="Shape 3"/>
          <p:cNvSpPr/>
          <p:nvPr/>
        </p:nvSpPr>
        <p:spPr>
          <a:xfrm>
            <a:off x="745927" y="2297192"/>
            <a:ext cx="433149" cy="433149"/>
          </a:xfrm>
          <a:prstGeom prst="roundRect">
            <a:avLst>
              <a:gd name="adj" fmla="val 18667"/>
            </a:avLst>
          </a:prstGeom>
          <a:solidFill>
            <a:srgbClr val="31136C"/>
          </a:solidFill>
          <a:ln w="7620">
            <a:solidFill>
              <a:srgbClr val="4A2C85"/>
            </a:solidFill>
            <a:prstDash val="solid"/>
          </a:ln>
        </p:spPr>
      </p:sp>
      <p:sp>
        <p:nvSpPr>
          <p:cNvPr id="7" name="Text 4"/>
          <p:cNvSpPr/>
          <p:nvPr/>
        </p:nvSpPr>
        <p:spPr>
          <a:xfrm>
            <a:off x="910352" y="2369344"/>
            <a:ext cx="104299" cy="288727"/>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1</a:t>
            </a:r>
            <a:endParaRPr lang="en-US" sz="2250" dirty="0"/>
          </a:p>
        </p:txBody>
      </p:sp>
      <p:sp>
        <p:nvSpPr>
          <p:cNvPr id="8" name="Text 5"/>
          <p:cNvSpPr/>
          <p:nvPr/>
        </p:nvSpPr>
        <p:spPr>
          <a:xfrm>
            <a:off x="2021324" y="2273022"/>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Shor's Algorithm</a:t>
            </a:r>
            <a:endParaRPr lang="en-US" sz="1850" dirty="0"/>
          </a:p>
        </p:txBody>
      </p:sp>
      <p:sp>
        <p:nvSpPr>
          <p:cNvPr id="9" name="Text 6"/>
          <p:cNvSpPr/>
          <p:nvPr/>
        </p:nvSpPr>
        <p:spPr>
          <a:xfrm>
            <a:off x="2021324" y="2689265"/>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Shor's algorithm is a quantum algorithm that can efficiently factorize large numbers, a task that is believed to be intractable for classical computers. This has significant implications for cryptography and data security.</a:t>
            </a:r>
            <a:endParaRPr lang="en-US" sz="1500" dirty="0"/>
          </a:p>
        </p:txBody>
      </p:sp>
      <p:sp>
        <p:nvSpPr>
          <p:cNvPr id="10" name="Shape 7"/>
          <p:cNvSpPr/>
          <p:nvPr/>
        </p:nvSpPr>
        <p:spPr>
          <a:xfrm>
            <a:off x="1156216" y="4419838"/>
            <a:ext cx="673775" cy="22860"/>
          </a:xfrm>
          <a:prstGeom prst="roundRect">
            <a:avLst>
              <a:gd name="adj" fmla="val 353700"/>
            </a:avLst>
          </a:prstGeom>
          <a:solidFill>
            <a:srgbClr val="4A2C85"/>
          </a:solidFill>
          <a:ln/>
        </p:spPr>
      </p:sp>
      <p:sp>
        <p:nvSpPr>
          <p:cNvPr id="11" name="Shape 8"/>
          <p:cNvSpPr/>
          <p:nvPr/>
        </p:nvSpPr>
        <p:spPr>
          <a:xfrm>
            <a:off x="745927" y="4214693"/>
            <a:ext cx="433149" cy="433149"/>
          </a:xfrm>
          <a:prstGeom prst="roundRect">
            <a:avLst>
              <a:gd name="adj" fmla="val 18667"/>
            </a:avLst>
          </a:prstGeom>
          <a:solidFill>
            <a:srgbClr val="31136C"/>
          </a:solidFill>
          <a:ln w="7620">
            <a:solidFill>
              <a:srgbClr val="4A2C85"/>
            </a:solidFill>
            <a:prstDash val="solid"/>
          </a:ln>
        </p:spPr>
      </p:sp>
      <p:sp>
        <p:nvSpPr>
          <p:cNvPr id="12" name="Text 9"/>
          <p:cNvSpPr/>
          <p:nvPr/>
        </p:nvSpPr>
        <p:spPr>
          <a:xfrm>
            <a:off x="880467" y="4286845"/>
            <a:ext cx="163949" cy="288727"/>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2</a:t>
            </a:r>
            <a:endParaRPr lang="en-US" sz="2250" dirty="0"/>
          </a:p>
        </p:txBody>
      </p:sp>
      <p:sp>
        <p:nvSpPr>
          <p:cNvPr id="13" name="Text 10"/>
          <p:cNvSpPr/>
          <p:nvPr/>
        </p:nvSpPr>
        <p:spPr>
          <a:xfrm>
            <a:off x="2021324" y="4190524"/>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Grover's Algorithm</a:t>
            </a:r>
            <a:endParaRPr lang="en-US" sz="1850" dirty="0"/>
          </a:p>
        </p:txBody>
      </p:sp>
      <p:sp>
        <p:nvSpPr>
          <p:cNvPr id="14" name="Text 11"/>
          <p:cNvSpPr/>
          <p:nvPr/>
        </p:nvSpPr>
        <p:spPr>
          <a:xfrm>
            <a:off x="2021324" y="4606766"/>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Grover's algorithm is a quantum algorithm that can search an unstructured database quadratically faster than classical algorithms, with important applications in areas like database search and optimization problems.</a:t>
            </a:r>
            <a:endParaRPr lang="en-US" sz="1500" dirty="0"/>
          </a:p>
        </p:txBody>
      </p:sp>
      <p:sp>
        <p:nvSpPr>
          <p:cNvPr id="15" name="Shape 12"/>
          <p:cNvSpPr/>
          <p:nvPr/>
        </p:nvSpPr>
        <p:spPr>
          <a:xfrm>
            <a:off x="1156216" y="6337340"/>
            <a:ext cx="673775" cy="22860"/>
          </a:xfrm>
          <a:prstGeom prst="roundRect">
            <a:avLst>
              <a:gd name="adj" fmla="val 353700"/>
            </a:avLst>
          </a:prstGeom>
          <a:solidFill>
            <a:srgbClr val="4A2C85"/>
          </a:solidFill>
          <a:ln/>
        </p:spPr>
      </p:sp>
      <p:sp>
        <p:nvSpPr>
          <p:cNvPr id="16" name="Shape 13"/>
          <p:cNvSpPr/>
          <p:nvPr/>
        </p:nvSpPr>
        <p:spPr>
          <a:xfrm>
            <a:off x="745927" y="6132195"/>
            <a:ext cx="433149" cy="433149"/>
          </a:xfrm>
          <a:prstGeom prst="roundRect">
            <a:avLst>
              <a:gd name="adj" fmla="val 18667"/>
            </a:avLst>
          </a:prstGeom>
          <a:solidFill>
            <a:srgbClr val="31136C"/>
          </a:solidFill>
          <a:ln w="7620">
            <a:solidFill>
              <a:srgbClr val="4A2C85"/>
            </a:solidFill>
            <a:prstDash val="solid"/>
          </a:ln>
        </p:spPr>
      </p:sp>
      <p:sp>
        <p:nvSpPr>
          <p:cNvPr id="17" name="Text 14"/>
          <p:cNvSpPr/>
          <p:nvPr/>
        </p:nvSpPr>
        <p:spPr>
          <a:xfrm>
            <a:off x="881063" y="6204347"/>
            <a:ext cx="162878" cy="288727"/>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3</a:t>
            </a:r>
            <a:endParaRPr lang="en-US" sz="2250" dirty="0"/>
          </a:p>
        </p:txBody>
      </p:sp>
      <p:sp>
        <p:nvSpPr>
          <p:cNvPr id="18" name="Text 15"/>
          <p:cNvSpPr/>
          <p:nvPr/>
        </p:nvSpPr>
        <p:spPr>
          <a:xfrm>
            <a:off x="2021324" y="6108025"/>
            <a:ext cx="2558415" cy="300752"/>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Quantum Simulation</a:t>
            </a:r>
            <a:endParaRPr lang="en-US" sz="1850" dirty="0"/>
          </a:p>
        </p:txBody>
      </p:sp>
      <p:sp>
        <p:nvSpPr>
          <p:cNvPr id="19" name="Text 16"/>
          <p:cNvSpPr/>
          <p:nvPr/>
        </p:nvSpPr>
        <p:spPr>
          <a:xfrm>
            <a:off x="2021324" y="6524268"/>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Quantum computers can simulate the behavior of quantum systems with unprecedented accuracy, enabling breakthroughs in fields like materials science, chemistry, and drug discovery.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2714"/>
          </a:xfrm>
          <a:prstGeom prst="rect">
            <a:avLst/>
          </a:prstGeom>
        </p:spPr>
      </p:pic>
      <p:sp>
        <p:nvSpPr>
          <p:cNvPr id="3" name="Text 0"/>
          <p:cNvSpPr/>
          <p:nvPr/>
        </p:nvSpPr>
        <p:spPr>
          <a:xfrm>
            <a:off x="745569" y="3248501"/>
            <a:ext cx="13139261" cy="1331357"/>
          </a:xfrm>
          <a:prstGeom prst="rect">
            <a:avLst/>
          </a:prstGeom>
          <a:noFill/>
          <a:ln/>
        </p:spPr>
        <p:txBody>
          <a:bodyPr wrap="square" lIns="0" tIns="0" rIns="0" bIns="0" rtlCol="0" anchor="t"/>
          <a:lstStyle/>
          <a:p>
            <a:pPr marL="0" indent="0">
              <a:lnSpc>
                <a:spcPts val="5200"/>
              </a:lnSpc>
              <a:buNone/>
            </a:pPr>
            <a:r>
              <a:rPr lang="en-US" sz="4150" dirty="0">
                <a:solidFill>
                  <a:srgbClr val="F2F0F4"/>
                </a:solidFill>
                <a:latin typeface="Montserrat" pitchFamily="34" charset="0"/>
                <a:ea typeface="Montserrat" pitchFamily="34" charset="-122"/>
                <a:cs typeface="Montserrat" pitchFamily="34" charset="-120"/>
              </a:rPr>
              <a:t>Applications of Quantum Computing: Drug Discovery and Chemistry</a:t>
            </a:r>
            <a:endParaRPr lang="en-US" sz="4150" dirty="0"/>
          </a:p>
        </p:txBody>
      </p:sp>
      <p:sp>
        <p:nvSpPr>
          <p:cNvPr id="4" name="Shape 1"/>
          <p:cNvSpPr/>
          <p:nvPr/>
        </p:nvSpPr>
        <p:spPr>
          <a:xfrm>
            <a:off x="745569" y="5138857"/>
            <a:ext cx="479227" cy="479227"/>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927497" y="5218628"/>
            <a:ext cx="115372"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7799"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Molecular Modeling</a:t>
            </a:r>
            <a:endParaRPr lang="en-US" sz="2050" dirty="0"/>
          </a:p>
        </p:txBody>
      </p:sp>
      <p:sp>
        <p:nvSpPr>
          <p:cNvPr id="7" name="Text 4"/>
          <p:cNvSpPr/>
          <p:nvPr/>
        </p:nvSpPr>
        <p:spPr>
          <a:xfrm>
            <a:off x="1437799" y="559939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computers can simulate the complex interactions and structures of molecules with unparalleled precision, accelerating the discovery of new drugs and materials.</a:t>
            </a:r>
            <a:endParaRPr lang="en-US" sz="1650" dirty="0"/>
          </a:p>
        </p:txBody>
      </p:sp>
      <p:sp>
        <p:nvSpPr>
          <p:cNvPr id="8" name="Shape 5"/>
          <p:cNvSpPr/>
          <p:nvPr/>
        </p:nvSpPr>
        <p:spPr>
          <a:xfrm>
            <a:off x="5196364" y="5138857"/>
            <a:ext cx="479227" cy="479227"/>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5345192" y="5218628"/>
            <a:ext cx="181451"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5888593"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Chemical Reactions</a:t>
            </a:r>
            <a:endParaRPr lang="en-US" sz="2050" dirty="0"/>
          </a:p>
        </p:txBody>
      </p:sp>
      <p:sp>
        <p:nvSpPr>
          <p:cNvPr id="11" name="Text 8"/>
          <p:cNvSpPr/>
          <p:nvPr/>
        </p:nvSpPr>
        <p:spPr>
          <a:xfrm>
            <a:off x="5888593" y="5599390"/>
            <a:ext cx="3545562" cy="2044541"/>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simulations can accurately model the dynamics of chemical reactions, enabling the optimization of industrial processes and the development of more efficient catalysts.</a:t>
            </a:r>
            <a:endParaRPr lang="en-US" sz="1650" dirty="0"/>
          </a:p>
        </p:txBody>
      </p:sp>
      <p:sp>
        <p:nvSpPr>
          <p:cNvPr id="12" name="Shape 9"/>
          <p:cNvSpPr/>
          <p:nvPr/>
        </p:nvSpPr>
        <p:spPr>
          <a:xfrm>
            <a:off x="9647158" y="5138857"/>
            <a:ext cx="479227" cy="479227"/>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9796582" y="5218628"/>
            <a:ext cx="180261" cy="3195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4" name="Text 11"/>
          <p:cNvSpPr/>
          <p:nvPr/>
        </p:nvSpPr>
        <p:spPr>
          <a:xfrm>
            <a:off x="10339388" y="5138857"/>
            <a:ext cx="2662714" cy="332780"/>
          </a:xfrm>
          <a:prstGeom prst="rect">
            <a:avLst/>
          </a:prstGeom>
          <a:noFill/>
          <a:ln/>
        </p:spPr>
        <p:txBody>
          <a:bodyPr wrap="none" lIns="0" tIns="0" rIns="0" bIns="0" rtlCol="0" anchor="t"/>
          <a:lstStyle/>
          <a:p>
            <a:pPr marL="0" indent="0">
              <a:lnSpc>
                <a:spcPts val="2600"/>
              </a:lnSpc>
              <a:buNone/>
            </a:pPr>
            <a:r>
              <a:rPr lang="en-US" sz="2050" dirty="0">
                <a:solidFill>
                  <a:srgbClr val="DCD7E5"/>
                </a:solidFill>
                <a:latin typeface="Montserrat" pitchFamily="34" charset="0"/>
                <a:ea typeface="Montserrat" pitchFamily="34" charset="-122"/>
                <a:cs typeface="Montserrat" pitchFamily="34" charset="-120"/>
              </a:rPr>
              <a:t>Material Design</a:t>
            </a:r>
            <a:endParaRPr lang="en-US" sz="2050" dirty="0"/>
          </a:p>
        </p:txBody>
      </p:sp>
      <p:sp>
        <p:nvSpPr>
          <p:cNvPr id="15" name="Text 12"/>
          <p:cNvSpPr/>
          <p:nvPr/>
        </p:nvSpPr>
        <p:spPr>
          <a:xfrm>
            <a:off x="10339388" y="559939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Quantum computing can help scientists design new materials with tailored properties, such as superconductors, energy storage devices, and advanced composites.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0445"/>
          </a:xfrm>
          <a:prstGeom prst="rect">
            <a:avLst/>
          </a:prstGeom>
        </p:spPr>
      </p:pic>
      <p:sp>
        <p:nvSpPr>
          <p:cNvPr id="3" name="Text 0"/>
          <p:cNvSpPr/>
          <p:nvPr/>
        </p:nvSpPr>
        <p:spPr>
          <a:xfrm>
            <a:off x="730925" y="3184684"/>
            <a:ext cx="13168551" cy="1305163"/>
          </a:xfrm>
          <a:prstGeom prst="rect">
            <a:avLst/>
          </a:prstGeom>
          <a:noFill/>
          <a:ln/>
        </p:spPr>
        <p:txBody>
          <a:bodyPr wrap="square" lIns="0" tIns="0" rIns="0" bIns="0" rtlCol="0" anchor="t"/>
          <a:lstStyle/>
          <a:p>
            <a:pPr marL="0" indent="0">
              <a:lnSpc>
                <a:spcPts val="5100"/>
              </a:lnSpc>
              <a:buNone/>
            </a:pPr>
            <a:r>
              <a:rPr lang="en-US" sz="4100" dirty="0">
                <a:solidFill>
                  <a:srgbClr val="F2F0F4"/>
                </a:solidFill>
                <a:latin typeface="Montserrat" pitchFamily="34" charset="0"/>
                <a:ea typeface="Montserrat" pitchFamily="34" charset="-122"/>
                <a:cs typeface="Montserrat" pitchFamily="34" charset="-120"/>
              </a:rPr>
              <a:t>Applications of Quantum Computing: Financial Modeling</a:t>
            </a:r>
            <a:endParaRPr lang="en-US" sz="4100" dirty="0"/>
          </a:p>
        </p:txBody>
      </p:sp>
      <p:pic>
        <p:nvPicPr>
          <p:cNvPr id="4" name="Image 1" descr="preencoded.png"/>
          <p:cNvPicPr>
            <a:picLocks noChangeAspect="1"/>
          </p:cNvPicPr>
          <p:nvPr/>
        </p:nvPicPr>
        <p:blipFill>
          <a:blip r:embed="rId4"/>
          <a:stretch>
            <a:fillRect/>
          </a:stretch>
        </p:blipFill>
        <p:spPr>
          <a:xfrm>
            <a:off x="730925" y="4803100"/>
            <a:ext cx="522089" cy="522089"/>
          </a:xfrm>
          <a:prstGeom prst="rect">
            <a:avLst/>
          </a:prstGeom>
        </p:spPr>
      </p:pic>
      <p:sp>
        <p:nvSpPr>
          <p:cNvPr id="5" name="Text 1"/>
          <p:cNvSpPr/>
          <p:nvPr/>
        </p:nvSpPr>
        <p:spPr>
          <a:xfrm>
            <a:off x="730925" y="5534025"/>
            <a:ext cx="2907149"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Portfolio Optimization</a:t>
            </a:r>
            <a:endParaRPr lang="en-US" sz="2050" dirty="0"/>
          </a:p>
        </p:txBody>
      </p:sp>
      <p:sp>
        <p:nvSpPr>
          <p:cNvPr id="6" name="Text 2"/>
          <p:cNvSpPr/>
          <p:nvPr/>
        </p:nvSpPr>
        <p:spPr>
          <a:xfrm>
            <a:off x="730925" y="5985629"/>
            <a:ext cx="4180642" cy="1336358"/>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algorithms can solve complex portfolio optimization problems exponentially faster than classical methods, enabling more efficient investment strategies.</a:t>
            </a:r>
            <a:endParaRPr lang="en-US" sz="1600" dirty="0"/>
          </a:p>
        </p:txBody>
      </p:sp>
      <p:pic>
        <p:nvPicPr>
          <p:cNvPr id="7" name="Image 2" descr="preencoded.png"/>
          <p:cNvPicPr>
            <a:picLocks noChangeAspect="1"/>
          </p:cNvPicPr>
          <p:nvPr/>
        </p:nvPicPr>
        <p:blipFill>
          <a:blip r:embed="rId5"/>
          <a:stretch>
            <a:fillRect/>
          </a:stretch>
        </p:blipFill>
        <p:spPr>
          <a:xfrm>
            <a:off x="5224820" y="4803100"/>
            <a:ext cx="522089" cy="522089"/>
          </a:xfrm>
          <a:prstGeom prst="rect">
            <a:avLst/>
          </a:prstGeom>
        </p:spPr>
      </p:pic>
      <p:sp>
        <p:nvSpPr>
          <p:cNvPr id="8" name="Text 3"/>
          <p:cNvSpPr/>
          <p:nvPr/>
        </p:nvSpPr>
        <p:spPr>
          <a:xfrm>
            <a:off x="5224820" y="5534025"/>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Risk Analysis</a:t>
            </a:r>
            <a:endParaRPr lang="en-US" sz="2050" dirty="0"/>
          </a:p>
        </p:txBody>
      </p:sp>
      <p:sp>
        <p:nvSpPr>
          <p:cNvPr id="9" name="Text 4"/>
          <p:cNvSpPr/>
          <p:nvPr/>
        </p:nvSpPr>
        <p:spPr>
          <a:xfrm>
            <a:off x="5224820" y="5985629"/>
            <a:ext cx="4180642" cy="1670447"/>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computing can provide more accurate risk assessments by simulating complex financial models and scenarios, leading to better risk management and decision-making.</a:t>
            </a:r>
            <a:endParaRPr lang="en-US" sz="1600" dirty="0"/>
          </a:p>
        </p:txBody>
      </p:sp>
      <p:pic>
        <p:nvPicPr>
          <p:cNvPr id="10" name="Image 3" descr="preencoded.png"/>
          <p:cNvPicPr>
            <a:picLocks noChangeAspect="1"/>
          </p:cNvPicPr>
          <p:nvPr/>
        </p:nvPicPr>
        <p:blipFill>
          <a:blip r:embed="rId6"/>
          <a:stretch>
            <a:fillRect/>
          </a:stretch>
        </p:blipFill>
        <p:spPr>
          <a:xfrm>
            <a:off x="9718715" y="4803100"/>
            <a:ext cx="522089" cy="522089"/>
          </a:xfrm>
          <a:prstGeom prst="rect">
            <a:avLst/>
          </a:prstGeom>
        </p:spPr>
      </p:pic>
      <p:sp>
        <p:nvSpPr>
          <p:cNvPr id="11" name="Text 5"/>
          <p:cNvSpPr/>
          <p:nvPr/>
        </p:nvSpPr>
        <p:spPr>
          <a:xfrm>
            <a:off x="9718715" y="5534025"/>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Fraud Detection</a:t>
            </a:r>
            <a:endParaRPr lang="en-US" sz="2050" dirty="0"/>
          </a:p>
        </p:txBody>
      </p:sp>
      <p:sp>
        <p:nvSpPr>
          <p:cNvPr id="12" name="Text 6"/>
          <p:cNvSpPr/>
          <p:nvPr/>
        </p:nvSpPr>
        <p:spPr>
          <a:xfrm>
            <a:off x="9718715" y="5985629"/>
            <a:ext cx="4180642" cy="1336358"/>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Quantum algorithms can detect patterns and anomalies in large financial datasets faster, improving the identification and prevention of fraudulent activities.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6018"/>
          </a:xfrm>
          <a:prstGeom prst="rect">
            <a:avLst/>
          </a:prstGeom>
        </p:spPr>
      </p:pic>
      <p:sp>
        <p:nvSpPr>
          <p:cNvPr id="3" name="Text 0"/>
          <p:cNvSpPr/>
          <p:nvPr/>
        </p:nvSpPr>
        <p:spPr>
          <a:xfrm>
            <a:off x="679252" y="3114199"/>
            <a:ext cx="13271897" cy="1212771"/>
          </a:xfrm>
          <a:prstGeom prst="rect">
            <a:avLst/>
          </a:prstGeom>
          <a:noFill/>
          <a:ln/>
        </p:spPr>
        <p:txBody>
          <a:bodyPr wrap="square" lIns="0" tIns="0" rIns="0" bIns="0" rtlCol="0" anchor="t"/>
          <a:lstStyle/>
          <a:p>
            <a:pPr marL="0" indent="0">
              <a:lnSpc>
                <a:spcPts val="4750"/>
              </a:lnSpc>
              <a:buNone/>
            </a:pPr>
            <a:r>
              <a:rPr lang="en-US" sz="3800" dirty="0">
                <a:solidFill>
                  <a:srgbClr val="F2F0F4"/>
                </a:solidFill>
                <a:latin typeface="Montserrat" pitchFamily="34" charset="0"/>
                <a:ea typeface="Montserrat" pitchFamily="34" charset="-122"/>
                <a:cs typeface="Montserrat" pitchFamily="34" charset="-120"/>
              </a:rPr>
              <a:t>Applications of Quantum Computing: Artificial Intelligence and Machine Learning</a:t>
            </a:r>
            <a:endParaRPr lang="en-US" sz="3800" dirty="0"/>
          </a:p>
        </p:txBody>
      </p:sp>
      <p:pic>
        <p:nvPicPr>
          <p:cNvPr id="4" name="Image 1" descr="preencoded.png"/>
          <p:cNvPicPr>
            <a:picLocks noChangeAspect="1"/>
          </p:cNvPicPr>
          <p:nvPr/>
        </p:nvPicPr>
        <p:blipFill>
          <a:blip r:embed="rId4"/>
          <a:stretch>
            <a:fillRect/>
          </a:stretch>
        </p:blipFill>
        <p:spPr>
          <a:xfrm>
            <a:off x="679252" y="4618077"/>
            <a:ext cx="4423886" cy="776288"/>
          </a:xfrm>
          <a:prstGeom prst="rect">
            <a:avLst/>
          </a:prstGeom>
        </p:spPr>
      </p:pic>
      <p:sp>
        <p:nvSpPr>
          <p:cNvPr id="5" name="Text 1"/>
          <p:cNvSpPr/>
          <p:nvPr/>
        </p:nvSpPr>
        <p:spPr>
          <a:xfrm>
            <a:off x="873323" y="5685473"/>
            <a:ext cx="2426018"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Data Processing</a:t>
            </a:r>
            <a:endParaRPr lang="en-US" sz="1900" dirty="0"/>
          </a:p>
        </p:txBody>
      </p:sp>
      <p:sp>
        <p:nvSpPr>
          <p:cNvPr id="6" name="Text 2"/>
          <p:cNvSpPr/>
          <p:nvPr/>
        </p:nvSpPr>
        <p:spPr>
          <a:xfrm>
            <a:off x="873323" y="6105168"/>
            <a:ext cx="4035743"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Quantum computers can process large, complex datasets more efficiently, accelerating the training of machine learning models and the extraction of insights from big data.</a:t>
            </a:r>
            <a:endParaRPr lang="en-US" sz="1500" dirty="0"/>
          </a:p>
        </p:txBody>
      </p:sp>
      <p:pic>
        <p:nvPicPr>
          <p:cNvPr id="7" name="Image 2" descr="preencoded.png"/>
          <p:cNvPicPr>
            <a:picLocks noChangeAspect="1"/>
          </p:cNvPicPr>
          <p:nvPr/>
        </p:nvPicPr>
        <p:blipFill>
          <a:blip r:embed="rId5"/>
          <a:stretch>
            <a:fillRect/>
          </a:stretch>
        </p:blipFill>
        <p:spPr>
          <a:xfrm>
            <a:off x="5103138" y="4618077"/>
            <a:ext cx="4424005" cy="776288"/>
          </a:xfrm>
          <a:prstGeom prst="rect">
            <a:avLst/>
          </a:prstGeom>
        </p:spPr>
      </p:pic>
      <p:sp>
        <p:nvSpPr>
          <p:cNvPr id="8" name="Text 3"/>
          <p:cNvSpPr/>
          <p:nvPr/>
        </p:nvSpPr>
        <p:spPr>
          <a:xfrm>
            <a:off x="5297210" y="5685473"/>
            <a:ext cx="2902148"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Algorithm Optimization</a:t>
            </a:r>
            <a:endParaRPr lang="en-US" sz="1900" dirty="0"/>
          </a:p>
        </p:txBody>
      </p:sp>
      <p:sp>
        <p:nvSpPr>
          <p:cNvPr id="9" name="Text 4"/>
          <p:cNvSpPr/>
          <p:nvPr/>
        </p:nvSpPr>
        <p:spPr>
          <a:xfrm>
            <a:off x="5297210" y="6105168"/>
            <a:ext cx="4035862"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Quantum algorithms can optimize the performance of classical machine learning algorithms, leading to faster convergence and more accurate predictions.</a:t>
            </a:r>
            <a:endParaRPr lang="en-US" sz="1500" dirty="0"/>
          </a:p>
        </p:txBody>
      </p:sp>
      <p:pic>
        <p:nvPicPr>
          <p:cNvPr id="10" name="Image 3" descr="preencoded.png"/>
          <p:cNvPicPr>
            <a:picLocks noChangeAspect="1"/>
          </p:cNvPicPr>
          <p:nvPr/>
        </p:nvPicPr>
        <p:blipFill>
          <a:blip r:embed="rId6"/>
          <a:stretch>
            <a:fillRect/>
          </a:stretch>
        </p:blipFill>
        <p:spPr>
          <a:xfrm>
            <a:off x="9527143" y="4618077"/>
            <a:ext cx="4424005" cy="776288"/>
          </a:xfrm>
          <a:prstGeom prst="rect">
            <a:avLst/>
          </a:prstGeom>
        </p:spPr>
      </p:pic>
      <p:sp>
        <p:nvSpPr>
          <p:cNvPr id="11" name="Text 5"/>
          <p:cNvSpPr/>
          <p:nvPr/>
        </p:nvSpPr>
        <p:spPr>
          <a:xfrm>
            <a:off x="9721215" y="5685473"/>
            <a:ext cx="3449836" cy="30325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Quantum Machine Learning</a:t>
            </a:r>
            <a:endParaRPr lang="en-US" sz="1900" dirty="0"/>
          </a:p>
        </p:txBody>
      </p:sp>
      <p:sp>
        <p:nvSpPr>
          <p:cNvPr id="12" name="Text 6"/>
          <p:cNvSpPr/>
          <p:nvPr/>
        </p:nvSpPr>
        <p:spPr>
          <a:xfrm>
            <a:off x="9721215" y="6105168"/>
            <a:ext cx="4035862" cy="124206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Entirely new quantum-based machine learning algorithms are being developed, which have the potential to solve problems that are intractable for classical computers.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769" y="858083"/>
            <a:ext cx="7805261" cy="1195388"/>
          </a:xfrm>
          <a:prstGeom prst="rect">
            <a:avLst/>
          </a:prstGeom>
          <a:noFill/>
          <a:ln/>
        </p:spPr>
        <p:txBody>
          <a:bodyPr wrap="squar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Applications of Quantum Computing: Climate Modeling</a:t>
            </a:r>
            <a:endParaRPr lang="en-US" sz="3750" dirty="0"/>
          </a:p>
        </p:txBody>
      </p:sp>
      <p:sp>
        <p:nvSpPr>
          <p:cNvPr id="4" name="Shape 1"/>
          <p:cNvSpPr/>
          <p:nvPr/>
        </p:nvSpPr>
        <p:spPr>
          <a:xfrm>
            <a:off x="6155769" y="2340293"/>
            <a:ext cx="7805261" cy="5031105"/>
          </a:xfrm>
          <a:prstGeom prst="roundRect">
            <a:avLst>
              <a:gd name="adj" fmla="val 1597"/>
            </a:avLst>
          </a:prstGeom>
          <a:noFill/>
          <a:ln w="7620">
            <a:solidFill>
              <a:srgbClr val="FFFFFF">
                <a:alpha val="24000"/>
              </a:srgbClr>
            </a:solidFill>
            <a:prstDash val="solid"/>
          </a:ln>
        </p:spPr>
      </p:sp>
      <p:sp>
        <p:nvSpPr>
          <p:cNvPr id="5" name="Shape 2"/>
          <p:cNvSpPr/>
          <p:nvPr/>
        </p:nvSpPr>
        <p:spPr>
          <a:xfrm>
            <a:off x="6163389" y="2347913"/>
            <a:ext cx="7790021" cy="1773912"/>
          </a:xfrm>
          <a:prstGeom prst="rect">
            <a:avLst/>
          </a:prstGeom>
          <a:solidFill>
            <a:srgbClr val="FFFFFF">
              <a:alpha val="4000"/>
            </a:srgbClr>
          </a:solidFill>
          <a:ln/>
        </p:spPr>
      </p:sp>
      <p:sp>
        <p:nvSpPr>
          <p:cNvPr id="6" name="Text 3"/>
          <p:cNvSpPr/>
          <p:nvPr/>
        </p:nvSpPr>
        <p:spPr>
          <a:xfrm>
            <a:off x="6354604" y="2470190"/>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Weather Prediction</a:t>
            </a:r>
            <a:endParaRPr lang="en-US" sz="1500" dirty="0"/>
          </a:p>
        </p:txBody>
      </p:sp>
      <p:sp>
        <p:nvSpPr>
          <p:cNvPr id="7" name="Text 4"/>
          <p:cNvSpPr/>
          <p:nvPr/>
        </p:nvSpPr>
        <p:spPr>
          <a:xfrm>
            <a:off x="10253424" y="2470190"/>
            <a:ext cx="3508772" cy="1529358"/>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computing can simulate complex weather and climate patterns with greater accuracy, leading to improved weather forecasting and disaster preparedness.</a:t>
            </a:r>
            <a:endParaRPr lang="en-US" sz="1500" dirty="0"/>
          </a:p>
        </p:txBody>
      </p:sp>
      <p:sp>
        <p:nvSpPr>
          <p:cNvPr id="8" name="Shape 5"/>
          <p:cNvSpPr/>
          <p:nvPr/>
        </p:nvSpPr>
        <p:spPr>
          <a:xfrm>
            <a:off x="6163389" y="4121825"/>
            <a:ext cx="7790021" cy="1468041"/>
          </a:xfrm>
          <a:prstGeom prst="rect">
            <a:avLst/>
          </a:prstGeom>
          <a:solidFill>
            <a:srgbClr val="000000">
              <a:alpha val="4000"/>
            </a:srgbClr>
          </a:solidFill>
          <a:ln/>
        </p:spPr>
      </p:sp>
      <p:sp>
        <p:nvSpPr>
          <p:cNvPr id="9" name="Text 6"/>
          <p:cNvSpPr/>
          <p:nvPr/>
        </p:nvSpPr>
        <p:spPr>
          <a:xfrm>
            <a:off x="6354604" y="4244102"/>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Carbon Capture</a:t>
            </a:r>
            <a:endParaRPr lang="en-US" sz="1500" dirty="0"/>
          </a:p>
        </p:txBody>
      </p:sp>
      <p:sp>
        <p:nvSpPr>
          <p:cNvPr id="10" name="Text 7"/>
          <p:cNvSpPr/>
          <p:nvPr/>
        </p:nvSpPr>
        <p:spPr>
          <a:xfrm>
            <a:off x="10253424" y="4244102"/>
            <a:ext cx="3508772" cy="1223486"/>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simulations can help design more efficient carbon capture and sequestration technologies, contributing to the fight against climate change.</a:t>
            </a:r>
            <a:endParaRPr lang="en-US" sz="1500" dirty="0"/>
          </a:p>
        </p:txBody>
      </p:sp>
      <p:sp>
        <p:nvSpPr>
          <p:cNvPr id="11" name="Shape 8"/>
          <p:cNvSpPr/>
          <p:nvPr/>
        </p:nvSpPr>
        <p:spPr>
          <a:xfrm>
            <a:off x="6163389" y="5589865"/>
            <a:ext cx="7790021" cy="1773912"/>
          </a:xfrm>
          <a:prstGeom prst="rect">
            <a:avLst/>
          </a:prstGeom>
          <a:solidFill>
            <a:srgbClr val="FFFFFF">
              <a:alpha val="4000"/>
            </a:srgbClr>
          </a:solidFill>
          <a:ln/>
        </p:spPr>
      </p:sp>
      <p:sp>
        <p:nvSpPr>
          <p:cNvPr id="12" name="Text 9"/>
          <p:cNvSpPr/>
          <p:nvPr/>
        </p:nvSpPr>
        <p:spPr>
          <a:xfrm>
            <a:off x="6354604" y="5712143"/>
            <a:ext cx="3508772" cy="305872"/>
          </a:xfrm>
          <a:prstGeom prst="rect">
            <a:avLst/>
          </a:prstGeom>
          <a:noFill/>
          <a:ln/>
        </p:spPr>
        <p:txBody>
          <a:bodyPr wrap="non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Energy Optimization</a:t>
            </a:r>
            <a:endParaRPr lang="en-US" sz="1500" dirty="0"/>
          </a:p>
        </p:txBody>
      </p:sp>
      <p:sp>
        <p:nvSpPr>
          <p:cNvPr id="13" name="Text 10"/>
          <p:cNvSpPr/>
          <p:nvPr/>
        </p:nvSpPr>
        <p:spPr>
          <a:xfrm>
            <a:off x="10253424" y="5712143"/>
            <a:ext cx="3508772" cy="1529358"/>
          </a:xfrm>
          <a:prstGeom prst="rect">
            <a:avLst/>
          </a:prstGeom>
          <a:noFill/>
          <a:ln/>
        </p:spPr>
        <p:txBody>
          <a:bodyPr wrap="square" lIns="0" tIns="0" rIns="0" bIns="0" rtlCol="0" anchor="t"/>
          <a:lstStyle/>
          <a:p>
            <a:pPr marL="0" indent="0">
              <a:lnSpc>
                <a:spcPts val="2400"/>
              </a:lnSpc>
              <a:buNone/>
            </a:pPr>
            <a:r>
              <a:rPr lang="en-US" sz="1500" dirty="0">
                <a:solidFill>
                  <a:srgbClr val="DCD7E5"/>
                </a:solidFill>
                <a:latin typeface="Heebo Light" pitchFamily="34" charset="0"/>
                <a:ea typeface="Heebo Light" pitchFamily="34" charset="-122"/>
                <a:cs typeface="Heebo Light" pitchFamily="34" charset="-120"/>
              </a:rPr>
              <a:t>Quantum algorithms can optimize energy production and distribution systems, enabling the integration of renewable energy sources and improving grid efficiency.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and Limitations in Quantum Computing</a:t>
            </a:r>
            <a:endParaRPr lang="en-US" sz="4450" dirty="0"/>
          </a:p>
        </p:txBody>
      </p:sp>
      <p:sp>
        <p:nvSpPr>
          <p:cNvPr id="3" name="Text 1"/>
          <p:cNvSpPr/>
          <p:nvPr/>
        </p:nvSpPr>
        <p:spPr>
          <a:xfrm>
            <a:off x="793790" y="3625691"/>
            <a:ext cx="3048000"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Hardware Challenges</a:t>
            </a:r>
            <a:endParaRPr lang="en-US" sz="2200" dirty="0"/>
          </a:p>
        </p:txBody>
      </p:sp>
      <p:sp>
        <p:nvSpPr>
          <p:cNvPr id="4" name="Text 2"/>
          <p:cNvSpPr/>
          <p:nvPr/>
        </p:nvSpPr>
        <p:spPr>
          <a:xfrm>
            <a:off x="793790"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Building and maintaining stable, error-free quantum systems is extremely challenging due to the delicate nature of quantum states and the need for precise control over the environment.</a:t>
            </a:r>
            <a:endParaRPr lang="en-US" sz="1750" dirty="0"/>
          </a:p>
        </p:txBody>
      </p:sp>
      <p:sp>
        <p:nvSpPr>
          <p:cNvPr id="5" name="Text 3"/>
          <p:cNvSpPr/>
          <p:nvPr/>
        </p:nvSpPr>
        <p:spPr>
          <a:xfrm>
            <a:off x="5332928"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Scalability Issues</a:t>
            </a:r>
            <a:endParaRPr lang="en-US" sz="2200" dirty="0"/>
          </a:p>
        </p:txBody>
      </p:sp>
      <p:sp>
        <p:nvSpPr>
          <p:cNvPr id="6" name="Text 4"/>
          <p:cNvSpPr/>
          <p:nvPr/>
        </p:nvSpPr>
        <p:spPr>
          <a:xfrm>
            <a:off x="5332928" y="420683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As the number of qubits in a quantum computer increases, the complexity of controlling and maintaining the system also grows exponentially, posing significant scaling challenges.</a:t>
            </a:r>
            <a:endParaRPr lang="en-US" sz="1750" dirty="0"/>
          </a:p>
        </p:txBody>
      </p:sp>
      <p:sp>
        <p:nvSpPr>
          <p:cNvPr id="7" name="Text 5"/>
          <p:cNvSpPr/>
          <p:nvPr/>
        </p:nvSpPr>
        <p:spPr>
          <a:xfrm>
            <a:off x="9872067" y="3625691"/>
            <a:ext cx="3357086"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Algorithmic Limitations</a:t>
            </a:r>
            <a:endParaRPr lang="en-US" sz="2200" dirty="0"/>
          </a:p>
        </p:txBody>
      </p:sp>
      <p:sp>
        <p:nvSpPr>
          <p:cNvPr id="8" name="Text 6"/>
          <p:cNvSpPr/>
          <p:nvPr/>
        </p:nvSpPr>
        <p:spPr>
          <a:xfrm>
            <a:off x="9872067" y="420683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While quantum algorithms can provide exponential speedups for certain problems, many real-world problems may not see significant benefits from quantum computing, at least in the near future.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1070</Words>
  <Application>Microsoft Office PowerPoint</Application>
  <PresentationFormat>Custom</PresentationFormat>
  <Paragraphs>94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Heebo Bold</vt:lpstr>
      <vt:lpstr>Microsoft Sans Serif</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Siri Voore</cp:lastModifiedBy>
  <cp:revision>2</cp:revision>
  <dcterms:created xsi:type="dcterms:W3CDTF">2024-10-20T07:37:28Z</dcterms:created>
  <dcterms:modified xsi:type="dcterms:W3CDTF">2024-10-20T07:49:52Z</dcterms:modified>
</cp:coreProperties>
</file>